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3" r:id="rId6"/>
    <p:sldId id="262" r:id="rId7"/>
    <p:sldId id="258" r:id="rId8"/>
    <p:sldId id="260"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5" d="100"/>
          <a:sy n="115" d="100"/>
        </p:scale>
        <p:origin x="220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943085-7795-4483-A6F8-5C3419785D80}" type="datetimeFigureOut">
              <a:rPr lang="fr-FR" smtClean="0"/>
              <a:pPr/>
              <a:t>12/07/2021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DBE363-9114-46D9-8D6A-BB7622975D1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43085-7795-4483-A6F8-5C3419785D80}" type="datetimeFigureOut">
              <a:rPr lang="fr-FR" smtClean="0"/>
              <a:pPr/>
              <a:t>12/07/2021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BE363-9114-46D9-8D6A-BB7622975D1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mtClean="0"/>
              <a:t>Le groupe nominal étendu</a:t>
            </a:r>
            <a:endParaRPr lang="fr-FR"/>
          </a:p>
        </p:txBody>
      </p:sp>
      <p:sp>
        <p:nvSpPr>
          <p:cNvPr id="3" name="Sous-titre 2"/>
          <p:cNvSpPr>
            <a:spLocks noGrp="1"/>
          </p:cNvSpPr>
          <p:nvPr>
            <p:ph type="subTitle" idx="1"/>
          </p:nvPr>
        </p:nvSpPr>
        <p:spPr/>
        <p:txBody>
          <a:bodyPr/>
          <a:lstStyle/>
          <a:p>
            <a:r>
              <a:rPr lang="fr-FR" smtClean="0"/>
              <a:t>Exemples</a:t>
            </a:r>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3384376"/>
            <a:ext cx="9144000" cy="3501008"/>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Le monsieur qui vient d'arriver au commissariat est celui qui tient le petit camion de restauration rapide. Nous savons bien qu'il n'a pas vu l'accident qui s'est produit ce jour-là. Ce témoin est cependant important car il remet en cause les faits que vous nous avez racontés. Il est le seul que nous avons pu voir pour l’instant.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Vous prétendez être sorti du restaurant où vous avez diné vers 22 heures. Or la voiture dont nous parlons n'était plus garée devant ce restaurant dès 19 heures, heure à laquelle la victime sort de son travail tous les jours.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Les seuls éléments que j'ai en ma possession, deux petites vidéos floues en noir et blanc, ne me permettent pas d'estimer la sincérité de votre témoignagne car on ne distingue pas le visage du couple qui sort. Vous prétendez être l'homme que l'on voit à gauche mais ce monsieur porte un chapeau qui cache complètement son visage.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Par contre, notre témoin, sur lequel l'accusation s'appuie, déclare vous avoir vendu des beignets à 18h30. Donc la question que nous vous posons est simple : "Avez-vous acheté des beignets ce soir-là au coin de la rue qui fait l'angle avec le magasin de la victime ou avez-vous mangé au restaurant à 21h ?"</a:t>
            </a:r>
          </a:p>
        </p:txBody>
      </p:sp>
      <p:sp>
        <p:nvSpPr>
          <p:cNvPr id="4" name="Espace réservé du contenu 2"/>
          <p:cNvSpPr txBox="1">
            <a:spLocks/>
          </p:cNvSpPr>
          <p:nvPr/>
        </p:nvSpPr>
        <p:spPr>
          <a:xfrm>
            <a:off x="0" y="44624"/>
            <a:ext cx="9144000" cy="3501008"/>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[Le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monsieur</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r>
              <a:rPr kumimoji="0" lang="fr-FR" sz="1400" b="0" i="0" u="none" strike="noStrike" kern="1200" cap="none" spc="0" normalizeH="0" baseline="0" noProof="0" smtClean="0">
                <a:ln>
                  <a:noFill/>
                </a:ln>
                <a:solidFill>
                  <a:srgbClr val="FF0000"/>
                </a:solidFill>
                <a:effectLst/>
                <a:uLnTx/>
                <a:uFillTx/>
                <a:latin typeface="Batang" pitchFamily="18" charset="-127"/>
                <a:ea typeface="Batang" pitchFamily="18" charset="-127"/>
                <a:cs typeface="+mn-cs"/>
              </a:rPr>
              <a:t>qui vient d'arriver [au </a:t>
            </a:r>
            <a:r>
              <a:rPr kumimoji="0" lang="fr-FR" sz="1400" b="0" i="0" u="sng" strike="noStrike" kern="1200" cap="none" spc="0" normalizeH="0" baseline="0" noProof="0" smtClean="0">
                <a:ln>
                  <a:noFill/>
                </a:ln>
                <a:solidFill>
                  <a:srgbClr val="FF0000"/>
                </a:solidFill>
                <a:effectLst/>
                <a:uLnTx/>
                <a:uFillTx/>
                <a:latin typeface="Batang" pitchFamily="18" charset="-127"/>
                <a:ea typeface="Batang" pitchFamily="18" charset="-127"/>
                <a:cs typeface="+mn-cs"/>
              </a:rPr>
              <a:t>commissariat</a:t>
            </a:r>
            <a:r>
              <a:rPr kumimoji="0" lang="fr-FR" sz="1400" b="0" i="0" strike="noStrike" kern="1200" cap="none" spc="0" normalizeH="0" baseline="0" noProof="0" smtClean="0">
                <a:ln>
                  <a:noFill/>
                </a:ln>
                <a:solidFill>
                  <a:srgbClr val="FF0000"/>
                </a:solidFill>
                <a:effectLst/>
                <a:uLnTx/>
                <a:uFillTx/>
                <a:latin typeface="Batang" pitchFamily="18" charset="-127"/>
                <a:ea typeface="Batang" pitchFamily="18" charset="-127"/>
                <a:cs typeface="+mn-cs"/>
              </a:rPr>
              <a:t>]</a:t>
            </a:r>
            <a:r>
              <a:rPr kumimoji="0" lang="fr-FR" sz="1400" b="0" i="0"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est celui qui tient [le petit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camion</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[de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restauration</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rapide]]. Nous savons bien qu'il n'a pas vu [l'</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accident</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qui s'est produit [ce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jour</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-là]]. [Ce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témoin</a:t>
            </a:r>
            <a:r>
              <a:rPr kumimoji="0" lang="fr-FR" sz="1400" b="0" i="0" strike="noStrike" kern="1200" cap="none" spc="0" normalizeH="0" baseline="0" noProof="0" smtClean="0">
                <a:ln>
                  <a:noFill/>
                </a:ln>
                <a:solidFill>
                  <a:schemeClr val="tx1"/>
                </a:solidFill>
                <a:effectLst/>
                <a:uLnTx/>
                <a:uFillTx/>
                <a:latin typeface="Batang" pitchFamily="18" charset="-127"/>
                <a:ea typeface="Batang" pitchFamily="18" charset="-127"/>
                <a:cs typeface="+mn-cs"/>
              </a:rPr>
              <a:t>]</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est cependant important car il remet [en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cause</a:t>
            </a:r>
            <a:r>
              <a:rPr kumimoji="0" lang="fr-FR" sz="1400" b="0" i="0" strike="noStrike" kern="1200" cap="none" spc="0" normalizeH="0" baseline="0" noProof="0" smtClean="0">
                <a:ln>
                  <a:noFill/>
                </a:ln>
                <a:solidFill>
                  <a:schemeClr val="tx1"/>
                </a:solidFill>
                <a:effectLst/>
                <a:uLnTx/>
                <a:uFillTx/>
                <a:latin typeface="Batang" pitchFamily="18" charset="-127"/>
                <a:ea typeface="Batang" pitchFamily="18" charset="-127"/>
                <a:cs typeface="+mn-cs"/>
              </a:rPr>
              <a:t>]</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[les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faits</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que vous nous avez racontés]. Il est [le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seul</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que nous avons pu voir [pour l’</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instant]</a:t>
            </a:r>
            <a:r>
              <a:rPr kumimoji="0" lang="fr-FR" sz="1400" b="0" i="0" strike="noStrike" kern="1200" cap="none" spc="0" normalizeH="0" baseline="0" noProof="0" smtClean="0">
                <a:ln>
                  <a:noFill/>
                </a:ln>
                <a:solidFill>
                  <a:schemeClr val="tx1"/>
                </a:solidFill>
                <a:effectLst/>
                <a:uLnTx/>
                <a:uFillTx/>
                <a:latin typeface="Batang" pitchFamily="18" charset="-127"/>
                <a:ea typeface="Batang" pitchFamily="18" charset="-127"/>
                <a:cs typeface="+mn-cs"/>
              </a:rPr>
              <a:t>].</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Vous prétendez être sorti du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restaurant</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r>
              <a:rPr kumimoji="0" lang="fr-FR" sz="1400" b="1"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où) vous avez diné vers 22 heures}</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Or la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voiture</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r>
              <a:rPr kumimoji="0" lang="fr-FR" sz="1400" b="1"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{(dont) nous parlons}</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n'était plus garée devant ce restaurant dès 19 heures, </a:t>
            </a:r>
            <a:r>
              <a:rPr kumimoji="0" lang="fr-FR" sz="1400" b="0" i="0" u="sng" strike="noStrike" kern="1200" cap="none" spc="0" normalizeH="0" baseline="0" noProof="0" smtClean="0">
                <a:ln>
                  <a:noFill/>
                </a:ln>
                <a:solidFill>
                  <a:schemeClr val="tx1"/>
                </a:solidFill>
                <a:effectLst/>
                <a:uLnTx/>
                <a:uFillTx/>
                <a:latin typeface="Batang" pitchFamily="18" charset="-127"/>
                <a:ea typeface="Batang" pitchFamily="18" charset="-127"/>
                <a:cs typeface="+mn-cs"/>
              </a:rPr>
              <a:t>heure</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r>
              <a:rPr lang="fr-FR" sz="1400" b="1" smtClean="0">
                <a:latin typeface="Batang" pitchFamily="18" charset="-127"/>
                <a:ea typeface="Batang" pitchFamily="18" charset="-127"/>
              </a:rPr>
              <a:t>{(</a:t>
            </a:r>
            <a:r>
              <a:rPr kumimoji="0" lang="fr-FR" sz="1400" b="1"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à laquelle) la victime sort de son travail tous les jours}.</a:t>
            </a: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Les seuls éléments que j'ai en ma possession, deux petites vidéos floues en noir et blanc, ne me permettent pas d'estimer la sincérité de votre témoignagne car on ne distingue pas le visage du couple qui sort. Vous prétendez être l'homme que l'on voit à gauche mais ce monsieur porte un chapeau qui cache complètement son visage.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1400" b="0" i="0" u="none" strike="noStrike" kern="1200" cap="none" spc="0" normalizeH="0" baseline="0" noProof="0" smtClean="0">
                <a:ln>
                  <a:noFill/>
                </a:ln>
                <a:solidFill>
                  <a:schemeClr val="tx1"/>
                </a:solidFill>
                <a:effectLst/>
                <a:uLnTx/>
                <a:uFillTx/>
                <a:latin typeface="Batang" pitchFamily="18" charset="-127"/>
                <a:ea typeface="Batang" pitchFamily="18" charset="-127"/>
                <a:cs typeface="+mn-cs"/>
              </a:rPr>
              <a:t>Par contre, notre témoin, sur lequel l'accusation s'appuie, déclare vous avoir vendu des beignets à 18h30. Donc la question que nous vous posons est simple : "Avez-vous acheté des beignets ce soir-là au coin de la rue qui fait l'angle avec le magasin de la victime ou avez-vous mangé au restaurant à 21h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772816"/>
            <a:ext cx="8280920" cy="1477328"/>
          </a:xfrm>
          <a:prstGeom prst="rect">
            <a:avLst/>
          </a:prstGeom>
        </p:spPr>
        <p:txBody>
          <a:bodyPr wrap="square">
            <a:spAutoFit/>
          </a:bodyPr>
          <a:lstStyle/>
          <a:p>
            <a:pPr algn="just"/>
            <a:r>
              <a:rPr lang="fr-FR" smtClean="0">
                <a:latin typeface="Batang" pitchFamily="18" charset="-127"/>
                <a:ea typeface="Batang" pitchFamily="18" charset="-127"/>
              </a:rPr>
              <a:t>Le monsieur qui vient d'arriver au commissariat est celui qui tient le petit camion de restauration rapide. Nous savons bien qu'il n'a pas vu l'accident qui s'est produit ce jour-là. Ce témoin est cependant important car il remet en cause les faits que vous nous avez racontés. Il est le seul que nous avons pu voir pour l’instant. </a:t>
            </a:r>
          </a:p>
        </p:txBody>
      </p:sp>
      <p:sp>
        <p:nvSpPr>
          <p:cNvPr id="6" name="Rectangle à coins arrondis 5"/>
          <p:cNvSpPr/>
          <p:nvPr/>
        </p:nvSpPr>
        <p:spPr>
          <a:xfrm>
            <a:off x="467544" y="548680"/>
            <a:ext cx="8280920"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smtClean="0"/>
          </a:p>
          <a:p>
            <a:pPr algn="ctr"/>
            <a:r>
              <a:rPr lang="fr-FR" smtClean="0"/>
              <a:t>Séparez la proposition subordonnée relative de la phrase </a:t>
            </a:r>
          </a:p>
          <a:p>
            <a:pPr algn="ctr"/>
            <a:r>
              <a:rPr lang="fr-FR" smtClean="0"/>
              <a:t>et coloriez l’antécédent dans le premier paragraphe.</a:t>
            </a:r>
          </a:p>
          <a:p>
            <a:pPr algn="ctr"/>
            <a:endParaRPr lang="fr-FR"/>
          </a:p>
        </p:txBody>
      </p:sp>
      <p:sp>
        <p:nvSpPr>
          <p:cNvPr id="7" name="Rectangle à coins arrondis 6"/>
          <p:cNvSpPr/>
          <p:nvPr/>
        </p:nvSpPr>
        <p:spPr>
          <a:xfrm>
            <a:off x="467544" y="3501008"/>
            <a:ext cx="8280920"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smtClean="0"/>
          </a:p>
          <a:p>
            <a:pPr algn="ctr"/>
            <a:r>
              <a:rPr lang="fr-FR" smtClean="0"/>
              <a:t>Retirez les propositions subordonnées relatives.</a:t>
            </a:r>
          </a:p>
          <a:p>
            <a:pPr algn="ctr"/>
            <a:endParaRPr lang="fr-FR"/>
          </a:p>
        </p:txBody>
      </p:sp>
      <p:sp>
        <p:nvSpPr>
          <p:cNvPr id="8" name="Rectangle 7"/>
          <p:cNvSpPr/>
          <p:nvPr/>
        </p:nvSpPr>
        <p:spPr>
          <a:xfrm>
            <a:off x="467544" y="4904000"/>
            <a:ext cx="8208912" cy="1477328"/>
          </a:xfrm>
          <a:prstGeom prst="rect">
            <a:avLst/>
          </a:prstGeom>
        </p:spPr>
        <p:txBody>
          <a:bodyPr wrap="square">
            <a:spAutoFit/>
          </a:bodyPr>
          <a:lstStyle/>
          <a:p>
            <a:pPr algn="just"/>
            <a:r>
              <a:rPr lang="fr-FR" smtClean="0">
                <a:latin typeface="Batang" pitchFamily="18" charset="-127"/>
                <a:ea typeface="Batang" pitchFamily="18" charset="-127"/>
              </a:rPr>
              <a:t>Les seuls éléments que j'ai en ma possession, deux petites vidéos floues en noir et blanc, ne me permettent pas d'estimer la sincérité de votre témoignagne car on ne distingue pas le visage du couple qui sort. Vous prétendez être l'homme que l'on voit à gauche mais ce monsieur porte un chapeau qui cache complètement son visage.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208912" cy="5078313"/>
          </a:xfrm>
          <a:prstGeom prst="rect">
            <a:avLst/>
          </a:prstGeom>
        </p:spPr>
        <p:txBody>
          <a:bodyPr wrap="square">
            <a:spAutoFit/>
          </a:bodyPr>
          <a:lstStyle/>
          <a:p>
            <a:pPr algn="just"/>
            <a:r>
              <a:rPr lang="fr-FR" smtClean="0">
                <a:latin typeface="Batang" pitchFamily="18" charset="-127"/>
                <a:ea typeface="Batang" pitchFamily="18" charset="-127"/>
              </a:rPr>
              <a:t>{qui vient d'arriver au commissariat}</a:t>
            </a:r>
          </a:p>
          <a:p>
            <a:pPr marL="1714500" lvl="3" indent="-342900" algn="just">
              <a:buFont typeface="+mj-lt"/>
              <a:buAutoNum type="arabicPeriod"/>
            </a:pPr>
            <a:r>
              <a:rPr lang="fr-FR" smtClean="0">
                <a:latin typeface="Batang" pitchFamily="18" charset="-127"/>
                <a:ea typeface="Batang" pitchFamily="18" charset="-127"/>
              </a:rPr>
              <a:t>La </a:t>
            </a:r>
            <a:r>
              <a:rPr lang="fr-FR" b="1" smtClean="0">
                <a:latin typeface="Batang" pitchFamily="18" charset="-127"/>
                <a:ea typeface="Batang" pitchFamily="18" charset="-127"/>
              </a:rPr>
              <a:t>nature</a:t>
            </a:r>
            <a:r>
              <a:rPr lang="fr-FR" smtClean="0">
                <a:latin typeface="Batang" pitchFamily="18" charset="-127"/>
                <a:ea typeface="Batang" pitchFamily="18" charset="-127"/>
              </a:rPr>
              <a:t> : P.S.R, </a:t>
            </a:r>
          </a:p>
          <a:p>
            <a:pPr marL="1714500" lvl="3" indent="-342900" algn="just">
              <a:buFont typeface="+mj-lt"/>
              <a:buAutoNum type="arabicPeriod"/>
            </a:pPr>
            <a:r>
              <a:rPr lang="fr-FR" smtClean="0">
                <a:latin typeface="Batang" pitchFamily="18" charset="-127"/>
                <a:ea typeface="Batang" pitchFamily="18" charset="-127"/>
              </a:rPr>
              <a:t>Le mot </a:t>
            </a:r>
            <a:r>
              <a:rPr lang="fr-FR" b="1" smtClean="0">
                <a:latin typeface="Batang" pitchFamily="18" charset="-127"/>
                <a:ea typeface="Batang" pitchFamily="18" charset="-127"/>
              </a:rPr>
              <a:t>introducteur</a:t>
            </a:r>
            <a:r>
              <a:rPr lang="fr-FR" smtClean="0">
                <a:latin typeface="Batang" pitchFamily="18" charset="-127"/>
                <a:ea typeface="Batang" pitchFamily="18" charset="-127"/>
              </a:rPr>
              <a:t> : introduite par le pr. rel  « qui », </a:t>
            </a:r>
          </a:p>
          <a:p>
            <a:pPr marL="1714500" lvl="3" indent="-342900" algn="just">
              <a:buFont typeface="+mj-lt"/>
              <a:buAutoNum type="arabicPeriod"/>
            </a:pPr>
            <a:r>
              <a:rPr lang="fr-FR" smtClean="0">
                <a:latin typeface="Batang" pitchFamily="18" charset="-127"/>
                <a:ea typeface="Batang" pitchFamily="18" charset="-127"/>
              </a:rPr>
              <a:t>La </a:t>
            </a:r>
            <a:r>
              <a:rPr lang="fr-FR" b="1" smtClean="0">
                <a:latin typeface="Batang" pitchFamily="18" charset="-127"/>
                <a:ea typeface="Batang" pitchFamily="18" charset="-127"/>
              </a:rPr>
              <a:t>fonction</a:t>
            </a:r>
            <a:r>
              <a:rPr lang="fr-FR" smtClean="0">
                <a:latin typeface="Batang" pitchFamily="18" charset="-127"/>
                <a:ea typeface="Batang" pitchFamily="18" charset="-127"/>
              </a:rPr>
              <a:t> : complément de l’antécédent « monsieur »</a:t>
            </a:r>
          </a:p>
          <a:p>
            <a:pPr algn="just"/>
            <a:r>
              <a:rPr lang="fr-FR" smtClean="0">
                <a:latin typeface="Batang" pitchFamily="18" charset="-127"/>
                <a:ea typeface="Batang" pitchFamily="18" charset="-127"/>
              </a:rPr>
              <a:t>{2 : qui s'est produit ce jour-là}</a:t>
            </a:r>
          </a:p>
          <a:p>
            <a:pPr marL="1714500" lvl="3" indent="-342900" algn="just">
              <a:buFont typeface="+mj-lt"/>
              <a:buAutoNum type="arabicPeriod"/>
            </a:pPr>
            <a:r>
              <a:rPr lang="fr-FR" smtClean="0">
                <a:latin typeface="Batang" pitchFamily="18" charset="-127"/>
                <a:ea typeface="Batang" pitchFamily="18" charset="-127"/>
              </a:rPr>
              <a:t>P.S.R, </a:t>
            </a:r>
          </a:p>
          <a:p>
            <a:pPr marL="1714500" lvl="3" indent="-342900" algn="just">
              <a:buFont typeface="+mj-lt"/>
              <a:buAutoNum type="arabicPeriod"/>
            </a:pPr>
            <a:r>
              <a:rPr lang="fr-FR" smtClean="0">
                <a:latin typeface="Batang" pitchFamily="18" charset="-127"/>
                <a:ea typeface="Batang" pitchFamily="18" charset="-127"/>
              </a:rPr>
              <a:t>introduite par le pr. rel  « qui », </a:t>
            </a:r>
          </a:p>
          <a:p>
            <a:pPr marL="1714500" lvl="3" indent="-342900" algn="just">
              <a:buFont typeface="+mj-lt"/>
              <a:buAutoNum type="arabicPeriod"/>
            </a:pPr>
            <a:r>
              <a:rPr lang="fr-FR" smtClean="0">
                <a:latin typeface="Batang" pitchFamily="18" charset="-127"/>
                <a:ea typeface="Batang" pitchFamily="18" charset="-127"/>
              </a:rPr>
              <a:t>complément de l’antécédent « accident »</a:t>
            </a:r>
          </a:p>
          <a:p>
            <a:pPr algn="just"/>
            <a:r>
              <a:rPr lang="fr-FR" smtClean="0">
                <a:latin typeface="Batang" pitchFamily="18" charset="-127"/>
                <a:ea typeface="Batang" pitchFamily="18" charset="-127"/>
              </a:rPr>
              <a:t>{3 : que vous nous avez racontés}</a:t>
            </a:r>
          </a:p>
          <a:p>
            <a:pPr marL="1714500" lvl="3" indent="-342900" algn="just">
              <a:buFont typeface="+mj-lt"/>
              <a:buAutoNum type="arabicPeriod"/>
            </a:pPr>
            <a:r>
              <a:rPr lang="fr-FR" smtClean="0">
                <a:latin typeface="Batang" pitchFamily="18" charset="-127"/>
                <a:ea typeface="Batang" pitchFamily="18" charset="-127"/>
              </a:rPr>
              <a:t>P.S.R, </a:t>
            </a:r>
          </a:p>
          <a:p>
            <a:pPr marL="1714500" lvl="3" indent="-342900" algn="just">
              <a:buFont typeface="+mj-lt"/>
              <a:buAutoNum type="arabicPeriod"/>
            </a:pPr>
            <a:r>
              <a:rPr lang="fr-FR" smtClean="0">
                <a:latin typeface="Batang" pitchFamily="18" charset="-127"/>
                <a:ea typeface="Batang" pitchFamily="18" charset="-127"/>
              </a:rPr>
              <a:t>introduite par le pr. rel  « que », </a:t>
            </a:r>
          </a:p>
          <a:p>
            <a:pPr marL="1714500" lvl="3" indent="-342900" algn="just">
              <a:buFont typeface="+mj-lt"/>
              <a:buAutoNum type="arabicPeriod"/>
            </a:pPr>
            <a:r>
              <a:rPr lang="fr-FR" smtClean="0">
                <a:latin typeface="Batang" pitchFamily="18" charset="-127"/>
                <a:ea typeface="Batang" pitchFamily="18" charset="-127"/>
              </a:rPr>
              <a:t>complément de l’antécédent « faits »</a:t>
            </a:r>
          </a:p>
          <a:p>
            <a:pPr algn="just"/>
            <a:r>
              <a:rPr lang="fr-FR" smtClean="0">
                <a:latin typeface="Batang" pitchFamily="18" charset="-127"/>
                <a:ea typeface="Batang" pitchFamily="18" charset="-127"/>
              </a:rPr>
              <a:t>{4 : que nous avons pu voir pour l’instant}</a:t>
            </a:r>
          </a:p>
          <a:p>
            <a:pPr marL="1714500" lvl="3" indent="-342900" algn="just">
              <a:buFont typeface="+mj-lt"/>
              <a:buAutoNum type="arabicPeriod"/>
            </a:pPr>
            <a:r>
              <a:rPr lang="fr-FR" smtClean="0">
                <a:latin typeface="Batang" pitchFamily="18" charset="-127"/>
                <a:ea typeface="Batang" pitchFamily="18" charset="-127"/>
              </a:rPr>
              <a:t>P.S.R, </a:t>
            </a:r>
          </a:p>
          <a:p>
            <a:pPr marL="1714500" lvl="3" indent="-342900" algn="just">
              <a:buFont typeface="+mj-lt"/>
              <a:buAutoNum type="arabicPeriod"/>
            </a:pPr>
            <a:r>
              <a:rPr lang="fr-FR" smtClean="0">
                <a:latin typeface="Batang" pitchFamily="18" charset="-127"/>
                <a:ea typeface="Batang" pitchFamily="18" charset="-127"/>
              </a:rPr>
              <a:t>introduite par le pr. rel  « que », </a:t>
            </a:r>
          </a:p>
          <a:p>
            <a:pPr marL="1714500" lvl="3" indent="-342900" algn="just">
              <a:buFont typeface="+mj-lt"/>
              <a:buAutoNum type="arabicPeriod"/>
            </a:pPr>
            <a:r>
              <a:rPr lang="fr-FR" smtClean="0">
                <a:latin typeface="Batang" pitchFamily="18" charset="-127"/>
                <a:ea typeface="Batang" pitchFamily="18" charset="-127"/>
              </a:rPr>
              <a:t>complément de l’antécédent « seul »</a:t>
            </a:r>
          </a:p>
          <a:p>
            <a:pPr algn="just"/>
            <a:endParaRPr lang="fr-FR" smtClean="0">
              <a:latin typeface="Batang" pitchFamily="18" charset="-127"/>
              <a:ea typeface="Batang" pitchFamily="18" charset="-127"/>
            </a:endParaRPr>
          </a:p>
          <a:p>
            <a:pPr algn="just"/>
            <a:endParaRPr lang="fr-FR" smtClean="0">
              <a:latin typeface="Batang" pitchFamily="18" charset="-127"/>
              <a:ea typeface="Batang" pitchFamily="18"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88832" cy="2246769"/>
          </a:xfrm>
          <a:prstGeom prst="rect">
            <a:avLst/>
          </a:prstGeom>
        </p:spPr>
        <p:txBody>
          <a:bodyPr wrap="square">
            <a:spAutoFit/>
          </a:bodyPr>
          <a:lstStyle/>
          <a:p>
            <a:pPr algn="just"/>
            <a:r>
              <a:rPr lang="fr-FR" sz="2000" smtClean="0">
                <a:latin typeface="Verdana" pitchFamily="34" charset="0"/>
                <a:ea typeface="Verdana" pitchFamily="34" charset="0"/>
                <a:cs typeface="Verdana" pitchFamily="34" charset="0"/>
              </a:rPr>
              <a:t>[Le </a:t>
            </a:r>
            <a:r>
              <a:rPr lang="fr-FR" sz="2000" u="sng" smtClean="0">
                <a:latin typeface="Verdana" pitchFamily="34" charset="0"/>
                <a:ea typeface="Verdana" pitchFamily="34" charset="0"/>
                <a:cs typeface="Verdana" pitchFamily="34" charset="0"/>
              </a:rPr>
              <a:t>monsieur</a:t>
            </a:r>
            <a:r>
              <a:rPr lang="fr-FR" sz="2000" smtClean="0">
                <a:latin typeface="Verdana" pitchFamily="34" charset="0"/>
                <a:ea typeface="Verdana" pitchFamily="34" charset="0"/>
                <a:cs typeface="Verdana" pitchFamily="34" charset="0"/>
              </a:rPr>
              <a:t> {qui vient d'arriver [au </a:t>
            </a:r>
            <a:r>
              <a:rPr lang="fr-FR" sz="2000" u="sng" smtClean="0">
                <a:latin typeface="Verdana" pitchFamily="34" charset="0"/>
                <a:ea typeface="Verdana" pitchFamily="34" charset="0"/>
                <a:cs typeface="Verdana" pitchFamily="34" charset="0"/>
              </a:rPr>
              <a:t>commissariat]</a:t>
            </a:r>
            <a:r>
              <a:rPr lang="fr-FR" sz="2000" smtClean="0">
                <a:latin typeface="Verdana" pitchFamily="34" charset="0"/>
                <a:ea typeface="Verdana" pitchFamily="34" charset="0"/>
                <a:cs typeface="Verdana" pitchFamily="34" charset="0"/>
              </a:rPr>
              <a:t>}] est celui qui tient [le petit </a:t>
            </a:r>
            <a:r>
              <a:rPr lang="fr-FR" sz="2000" u="sng" smtClean="0">
                <a:latin typeface="Verdana" pitchFamily="34" charset="0"/>
                <a:ea typeface="Verdana" pitchFamily="34" charset="0"/>
                <a:cs typeface="Verdana" pitchFamily="34" charset="0"/>
              </a:rPr>
              <a:t>camion</a:t>
            </a:r>
            <a:r>
              <a:rPr lang="fr-FR" sz="2000" smtClean="0">
                <a:latin typeface="Verdana" pitchFamily="34" charset="0"/>
                <a:ea typeface="Verdana" pitchFamily="34" charset="0"/>
                <a:cs typeface="Verdana" pitchFamily="34" charset="0"/>
              </a:rPr>
              <a:t> [de </a:t>
            </a:r>
            <a:r>
              <a:rPr lang="fr-FR" sz="2000" u="sng" smtClean="0">
                <a:latin typeface="Verdana" pitchFamily="34" charset="0"/>
                <a:ea typeface="Verdana" pitchFamily="34" charset="0"/>
                <a:cs typeface="Verdana" pitchFamily="34" charset="0"/>
              </a:rPr>
              <a:t>restauration</a:t>
            </a:r>
            <a:r>
              <a:rPr lang="fr-FR" sz="2000" smtClean="0">
                <a:latin typeface="Verdana" pitchFamily="34" charset="0"/>
                <a:ea typeface="Verdana" pitchFamily="34" charset="0"/>
                <a:cs typeface="Verdana" pitchFamily="34" charset="0"/>
              </a:rPr>
              <a:t> rapide]]. Nous savons bien qu'il n'a pas vu [l'</a:t>
            </a:r>
            <a:r>
              <a:rPr lang="fr-FR" sz="2000" u="sng" smtClean="0">
                <a:latin typeface="Verdana" pitchFamily="34" charset="0"/>
                <a:ea typeface="Verdana" pitchFamily="34" charset="0"/>
                <a:cs typeface="Verdana" pitchFamily="34" charset="0"/>
              </a:rPr>
              <a:t>accident</a:t>
            </a:r>
            <a:r>
              <a:rPr lang="fr-FR" sz="2000" smtClean="0">
                <a:latin typeface="Verdana" pitchFamily="34" charset="0"/>
                <a:ea typeface="Verdana" pitchFamily="34" charset="0"/>
                <a:cs typeface="Verdana" pitchFamily="34" charset="0"/>
              </a:rPr>
              <a:t> {qui s'est produit [ce </a:t>
            </a:r>
            <a:r>
              <a:rPr lang="fr-FR" sz="2000" u="sng" smtClean="0">
                <a:latin typeface="Verdana" pitchFamily="34" charset="0"/>
                <a:ea typeface="Verdana" pitchFamily="34" charset="0"/>
                <a:cs typeface="Verdana" pitchFamily="34" charset="0"/>
              </a:rPr>
              <a:t>jour</a:t>
            </a:r>
            <a:r>
              <a:rPr lang="fr-FR" sz="2000" smtClean="0">
                <a:latin typeface="Verdana" pitchFamily="34" charset="0"/>
                <a:ea typeface="Verdana" pitchFamily="34" charset="0"/>
                <a:cs typeface="Verdana" pitchFamily="34" charset="0"/>
              </a:rPr>
              <a:t>-là]}]. [Ce </a:t>
            </a:r>
            <a:r>
              <a:rPr lang="fr-FR" sz="2000" u="sng" smtClean="0">
                <a:latin typeface="Verdana" pitchFamily="34" charset="0"/>
                <a:ea typeface="Verdana" pitchFamily="34" charset="0"/>
                <a:cs typeface="Verdana" pitchFamily="34" charset="0"/>
              </a:rPr>
              <a:t>témoin</a:t>
            </a:r>
            <a:r>
              <a:rPr lang="fr-FR" sz="2000" smtClean="0">
                <a:latin typeface="Verdana" pitchFamily="34" charset="0"/>
                <a:ea typeface="Verdana" pitchFamily="34" charset="0"/>
                <a:cs typeface="Verdana" pitchFamily="34" charset="0"/>
              </a:rPr>
              <a:t>] est cependant important car il remet [en </a:t>
            </a:r>
            <a:r>
              <a:rPr lang="fr-FR" sz="2000" u="sng" smtClean="0">
                <a:latin typeface="Verdana" pitchFamily="34" charset="0"/>
                <a:ea typeface="Verdana" pitchFamily="34" charset="0"/>
                <a:cs typeface="Verdana" pitchFamily="34" charset="0"/>
              </a:rPr>
              <a:t>cause</a:t>
            </a:r>
            <a:r>
              <a:rPr lang="fr-FR" sz="2000" smtClean="0">
                <a:latin typeface="Verdana" pitchFamily="34" charset="0"/>
                <a:ea typeface="Verdana" pitchFamily="34" charset="0"/>
                <a:cs typeface="Verdana" pitchFamily="34" charset="0"/>
              </a:rPr>
              <a:t>] [les </a:t>
            </a:r>
            <a:r>
              <a:rPr lang="fr-FR" sz="2000" u="sng" smtClean="0">
                <a:latin typeface="Verdana" pitchFamily="34" charset="0"/>
                <a:ea typeface="Verdana" pitchFamily="34" charset="0"/>
                <a:cs typeface="Verdana" pitchFamily="34" charset="0"/>
              </a:rPr>
              <a:t>faits</a:t>
            </a:r>
            <a:r>
              <a:rPr lang="fr-FR" sz="2000" smtClean="0">
                <a:latin typeface="Verdana" pitchFamily="34" charset="0"/>
                <a:ea typeface="Verdana" pitchFamily="34" charset="0"/>
                <a:cs typeface="Verdana" pitchFamily="34" charset="0"/>
              </a:rPr>
              <a:t> {que vous nous avez racontés}]. Il est [le </a:t>
            </a:r>
            <a:r>
              <a:rPr lang="fr-FR" sz="2000" u="sng" smtClean="0">
                <a:latin typeface="Verdana" pitchFamily="34" charset="0"/>
                <a:ea typeface="Verdana" pitchFamily="34" charset="0"/>
                <a:cs typeface="Verdana" pitchFamily="34" charset="0"/>
              </a:rPr>
              <a:t>seul</a:t>
            </a:r>
            <a:r>
              <a:rPr lang="fr-FR" sz="2000" smtClean="0">
                <a:latin typeface="Verdana" pitchFamily="34" charset="0"/>
                <a:ea typeface="Verdana" pitchFamily="34" charset="0"/>
                <a:cs typeface="Verdana" pitchFamily="34" charset="0"/>
              </a:rPr>
              <a:t> {que nous avons pu voir [pour l’</a:t>
            </a:r>
            <a:r>
              <a:rPr lang="fr-FR" sz="2000" u="sng" smtClean="0">
                <a:latin typeface="Verdana" pitchFamily="34" charset="0"/>
                <a:ea typeface="Verdana" pitchFamily="34" charset="0"/>
                <a:cs typeface="Verdana" pitchFamily="34" charset="0"/>
              </a:rPr>
              <a:t>instant</a:t>
            </a:r>
            <a:r>
              <a:rPr lang="fr-FR" sz="2000" smtClean="0">
                <a:latin typeface="Verdana" pitchFamily="34" charset="0"/>
                <a:ea typeface="Verdana" pitchFamily="34" charset="0"/>
                <a:cs typeface="Verdana"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5517232"/>
            <a:ext cx="7128792" cy="1200329"/>
          </a:xfrm>
          <a:prstGeom prst="rect">
            <a:avLst/>
          </a:prstGeom>
        </p:spPr>
        <p:txBody>
          <a:bodyPr wrap="square">
            <a:spAutoFit/>
          </a:bodyPr>
          <a:lstStyle/>
          <a:p>
            <a:pPr algn="just"/>
            <a:r>
              <a:rPr lang="fr-FR" dirty="0" smtClean="0">
                <a:latin typeface="Batang" pitchFamily="18" charset="-127"/>
                <a:ea typeface="Batang" pitchFamily="18" charset="-127"/>
              </a:rPr>
              <a:t>Vous prétendez être sorti du </a:t>
            </a:r>
            <a:r>
              <a:rPr lang="fr-FR" u="sng" dirty="0" smtClean="0">
                <a:latin typeface="Batang" pitchFamily="18" charset="-127"/>
                <a:ea typeface="Batang" pitchFamily="18" charset="-127"/>
              </a:rPr>
              <a:t>restaurant</a:t>
            </a:r>
            <a:r>
              <a:rPr lang="fr-FR" dirty="0" smtClean="0">
                <a:latin typeface="Batang" pitchFamily="18" charset="-127"/>
                <a:ea typeface="Batang" pitchFamily="18" charset="-127"/>
              </a:rPr>
              <a:t> [</a:t>
            </a:r>
            <a:r>
              <a:rPr lang="fr-FR" b="1" dirty="0" smtClean="0">
                <a:latin typeface="Batang" pitchFamily="18" charset="-127"/>
                <a:ea typeface="Batang" pitchFamily="18" charset="-127"/>
              </a:rPr>
              <a:t>où vous avez diné]</a:t>
            </a:r>
            <a:r>
              <a:rPr lang="fr-FR" dirty="0" smtClean="0">
                <a:latin typeface="Batang" pitchFamily="18" charset="-127"/>
                <a:ea typeface="Batang" pitchFamily="18" charset="-127"/>
              </a:rPr>
              <a:t> vers 22 heures. Or la </a:t>
            </a:r>
            <a:r>
              <a:rPr lang="fr-FR" u="sng" dirty="0" smtClean="0">
                <a:latin typeface="Batang" pitchFamily="18" charset="-127"/>
                <a:ea typeface="Batang" pitchFamily="18" charset="-127"/>
              </a:rPr>
              <a:t>voiture</a:t>
            </a:r>
            <a:r>
              <a:rPr lang="fr-FR" dirty="0" smtClean="0">
                <a:latin typeface="Batang" pitchFamily="18" charset="-127"/>
                <a:ea typeface="Batang" pitchFamily="18" charset="-127"/>
              </a:rPr>
              <a:t> [</a:t>
            </a:r>
            <a:r>
              <a:rPr lang="fr-FR" b="1" dirty="0" smtClean="0">
                <a:latin typeface="Batang" pitchFamily="18" charset="-127"/>
                <a:ea typeface="Batang" pitchFamily="18" charset="-127"/>
              </a:rPr>
              <a:t>dont nous parlons] </a:t>
            </a:r>
            <a:r>
              <a:rPr lang="fr-FR" dirty="0" smtClean="0">
                <a:latin typeface="Batang" pitchFamily="18" charset="-127"/>
                <a:ea typeface="Batang" pitchFamily="18" charset="-127"/>
              </a:rPr>
              <a:t>n'était plus garée devant ce restaurant dès 19 heures, </a:t>
            </a:r>
            <a:r>
              <a:rPr lang="fr-FR" u="sng" dirty="0" smtClean="0">
                <a:latin typeface="Batang" pitchFamily="18" charset="-127"/>
                <a:ea typeface="Batang" pitchFamily="18" charset="-127"/>
              </a:rPr>
              <a:t>heure</a:t>
            </a:r>
            <a:r>
              <a:rPr lang="fr-FR" dirty="0" smtClean="0">
                <a:latin typeface="Batang" pitchFamily="18" charset="-127"/>
                <a:ea typeface="Batang" pitchFamily="18" charset="-127"/>
              </a:rPr>
              <a:t> [</a:t>
            </a:r>
            <a:r>
              <a:rPr lang="fr-FR" b="1" dirty="0" smtClean="0">
                <a:latin typeface="Batang" pitchFamily="18" charset="-127"/>
                <a:ea typeface="Batang" pitchFamily="18" charset="-127"/>
              </a:rPr>
              <a:t>à laquelle la victime sort de son travail tous les jours</a:t>
            </a:r>
            <a:r>
              <a:rPr lang="fr-FR" dirty="0" smtClean="0">
                <a:latin typeface="Batang" pitchFamily="18" charset="-127"/>
                <a:ea typeface="Batang" pitchFamily="18" charset="-127"/>
              </a:rPr>
              <a:t>].  </a:t>
            </a:r>
          </a:p>
        </p:txBody>
      </p:sp>
      <p:sp>
        <p:nvSpPr>
          <p:cNvPr id="3" name="Rectangle 2"/>
          <p:cNvSpPr/>
          <p:nvPr/>
        </p:nvSpPr>
        <p:spPr>
          <a:xfrm>
            <a:off x="1115616" y="3068960"/>
            <a:ext cx="7560840" cy="2246769"/>
          </a:xfrm>
          <a:prstGeom prst="rect">
            <a:avLst/>
          </a:prstGeom>
        </p:spPr>
        <p:txBody>
          <a:bodyPr wrap="square">
            <a:spAutoFit/>
          </a:bodyPr>
          <a:lstStyle/>
          <a:p>
            <a:pPr algn="just"/>
            <a:r>
              <a:rPr lang="fr-FR" sz="2000" smtClean="0">
                <a:latin typeface="Verdana" pitchFamily="34" charset="0"/>
                <a:ea typeface="Verdana" pitchFamily="34" charset="0"/>
                <a:cs typeface="Verdana" pitchFamily="34" charset="0"/>
              </a:rPr>
              <a:t>[Le </a:t>
            </a:r>
            <a:r>
              <a:rPr lang="fr-FR" sz="2000" u="sng" smtClean="0">
                <a:latin typeface="Verdana" pitchFamily="34" charset="0"/>
                <a:ea typeface="Verdana" pitchFamily="34" charset="0"/>
                <a:cs typeface="Verdana" pitchFamily="34" charset="0"/>
              </a:rPr>
              <a:t>monsieur</a:t>
            </a:r>
            <a:r>
              <a:rPr lang="fr-FR" sz="2000" smtClean="0">
                <a:latin typeface="Verdana" pitchFamily="34" charset="0"/>
                <a:ea typeface="Verdana" pitchFamily="34" charset="0"/>
                <a:cs typeface="Verdana" pitchFamily="34" charset="0"/>
              </a:rPr>
              <a:t> qui vient d'arriver [au </a:t>
            </a:r>
            <a:r>
              <a:rPr lang="fr-FR" sz="2000" u="sng" smtClean="0">
                <a:latin typeface="Verdana" pitchFamily="34" charset="0"/>
                <a:ea typeface="Verdana" pitchFamily="34" charset="0"/>
                <a:cs typeface="Verdana" pitchFamily="34" charset="0"/>
              </a:rPr>
              <a:t>commissariat]]</a:t>
            </a:r>
            <a:r>
              <a:rPr lang="fr-FR" sz="2000" smtClean="0">
                <a:latin typeface="Verdana" pitchFamily="34" charset="0"/>
                <a:ea typeface="Verdana" pitchFamily="34" charset="0"/>
                <a:cs typeface="Verdana" pitchFamily="34" charset="0"/>
              </a:rPr>
              <a:t> est celui qui tient [le petit </a:t>
            </a:r>
            <a:r>
              <a:rPr lang="fr-FR" sz="2000" u="sng" smtClean="0">
                <a:latin typeface="Verdana" pitchFamily="34" charset="0"/>
                <a:ea typeface="Verdana" pitchFamily="34" charset="0"/>
                <a:cs typeface="Verdana" pitchFamily="34" charset="0"/>
              </a:rPr>
              <a:t>camion</a:t>
            </a:r>
            <a:r>
              <a:rPr lang="fr-FR" sz="2000" smtClean="0">
                <a:latin typeface="Verdana" pitchFamily="34" charset="0"/>
                <a:ea typeface="Verdana" pitchFamily="34" charset="0"/>
                <a:cs typeface="Verdana" pitchFamily="34" charset="0"/>
              </a:rPr>
              <a:t> de </a:t>
            </a:r>
            <a:r>
              <a:rPr lang="fr-FR" sz="2000" u="sng" smtClean="0">
                <a:latin typeface="Verdana" pitchFamily="34" charset="0"/>
                <a:ea typeface="Verdana" pitchFamily="34" charset="0"/>
                <a:cs typeface="Verdana" pitchFamily="34" charset="0"/>
              </a:rPr>
              <a:t>restauration</a:t>
            </a:r>
            <a:r>
              <a:rPr lang="fr-FR" sz="2000" smtClean="0">
                <a:latin typeface="Verdana" pitchFamily="34" charset="0"/>
                <a:ea typeface="Verdana" pitchFamily="34" charset="0"/>
                <a:cs typeface="Verdana" pitchFamily="34" charset="0"/>
              </a:rPr>
              <a:t> rapide]. Nous savons bien qu'il n'a pas vu [l'</a:t>
            </a:r>
            <a:r>
              <a:rPr lang="fr-FR" sz="2000" u="sng" smtClean="0">
                <a:latin typeface="Verdana" pitchFamily="34" charset="0"/>
                <a:ea typeface="Verdana" pitchFamily="34" charset="0"/>
                <a:cs typeface="Verdana" pitchFamily="34" charset="0"/>
              </a:rPr>
              <a:t>accident</a:t>
            </a:r>
            <a:r>
              <a:rPr lang="fr-FR" sz="2000" smtClean="0">
                <a:latin typeface="Verdana" pitchFamily="34" charset="0"/>
                <a:ea typeface="Verdana" pitchFamily="34" charset="0"/>
                <a:cs typeface="Verdana" pitchFamily="34" charset="0"/>
              </a:rPr>
              <a:t> qui s'est produit [ce </a:t>
            </a:r>
            <a:r>
              <a:rPr lang="fr-FR" sz="2000" u="sng" smtClean="0">
                <a:latin typeface="Verdana" pitchFamily="34" charset="0"/>
                <a:ea typeface="Verdana" pitchFamily="34" charset="0"/>
                <a:cs typeface="Verdana" pitchFamily="34" charset="0"/>
              </a:rPr>
              <a:t>jour</a:t>
            </a:r>
            <a:r>
              <a:rPr lang="fr-FR" sz="2000" smtClean="0">
                <a:latin typeface="Verdana" pitchFamily="34" charset="0"/>
                <a:ea typeface="Verdana" pitchFamily="34" charset="0"/>
                <a:cs typeface="Verdana" pitchFamily="34" charset="0"/>
              </a:rPr>
              <a:t>-là]]. [Ce </a:t>
            </a:r>
            <a:r>
              <a:rPr lang="fr-FR" sz="2000" u="sng" smtClean="0">
                <a:latin typeface="Verdana" pitchFamily="34" charset="0"/>
                <a:ea typeface="Verdana" pitchFamily="34" charset="0"/>
                <a:cs typeface="Verdana" pitchFamily="34" charset="0"/>
              </a:rPr>
              <a:t>témoin]</a:t>
            </a:r>
            <a:r>
              <a:rPr lang="fr-FR" sz="2000" smtClean="0">
                <a:latin typeface="Verdana" pitchFamily="34" charset="0"/>
                <a:ea typeface="Verdana" pitchFamily="34" charset="0"/>
                <a:cs typeface="Verdana" pitchFamily="34" charset="0"/>
              </a:rPr>
              <a:t> est cependant important car il remet [en </a:t>
            </a:r>
            <a:r>
              <a:rPr lang="fr-FR" sz="2000" u="sng" smtClean="0">
                <a:latin typeface="Verdana" pitchFamily="34" charset="0"/>
                <a:ea typeface="Verdana" pitchFamily="34" charset="0"/>
                <a:cs typeface="Verdana" pitchFamily="34" charset="0"/>
              </a:rPr>
              <a:t>cause]</a:t>
            </a:r>
            <a:r>
              <a:rPr lang="fr-FR" sz="2000" smtClean="0">
                <a:latin typeface="Verdana" pitchFamily="34" charset="0"/>
                <a:ea typeface="Verdana" pitchFamily="34" charset="0"/>
                <a:cs typeface="Verdana" pitchFamily="34" charset="0"/>
              </a:rPr>
              <a:t> [les </a:t>
            </a:r>
            <a:r>
              <a:rPr lang="fr-FR" sz="2000" u="sng" smtClean="0">
                <a:latin typeface="Verdana" pitchFamily="34" charset="0"/>
                <a:ea typeface="Verdana" pitchFamily="34" charset="0"/>
                <a:cs typeface="Verdana" pitchFamily="34" charset="0"/>
              </a:rPr>
              <a:t>faits</a:t>
            </a:r>
            <a:r>
              <a:rPr lang="fr-FR" sz="2000" smtClean="0">
                <a:latin typeface="Verdana" pitchFamily="34" charset="0"/>
                <a:ea typeface="Verdana" pitchFamily="34" charset="0"/>
                <a:cs typeface="Verdana" pitchFamily="34" charset="0"/>
              </a:rPr>
              <a:t> que vous nous avez racontés]. Il est [le </a:t>
            </a:r>
            <a:r>
              <a:rPr lang="fr-FR" sz="2000" u="sng" smtClean="0">
                <a:latin typeface="Verdana" pitchFamily="34" charset="0"/>
                <a:ea typeface="Verdana" pitchFamily="34" charset="0"/>
                <a:cs typeface="Verdana" pitchFamily="34" charset="0"/>
              </a:rPr>
              <a:t>seul</a:t>
            </a:r>
            <a:r>
              <a:rPr lang="fr-FR" sz="2000" smtClean="0">
                <a:latin typeface="Verdana" pitchFamily="34" charset="0"/>
                <a:ea typeface="Verdana" pitchFamily="34" charset="0"/>
                <a:cs typeface="Verdana" pitchFamily="34" charset="0"/>
              </a:rPr>
              <a:t> que nous avons pu voir pour l’</a:t>
            </a:r>
            <a:r>
              <a:rPr lang="fr-FR" sz="2000" u="sng" smtClean="0">
                <a:latin typeface="Verdana" pitchFamily="34" charset="0"/>
                <a:ea typeface="Verdana" pitchFamily="34" charset="0"/>
                <a:cs typeface="Verdana" pitchFamily="34" charset="0"/>
              </a:rPr>
              <a:t>instant]</a:t>
            </a:r>
            <a:r>
              <a:rPr lang="fr-FR" sz="2000" smtClean="0">
                <a:latin typeface="Verdana" pitchFamily="34" charset="0"/>
                <a:ea typeface="Verdana" pitchFamily="34" charset="0"/>
                <a:cs typeface="Verdana"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340768"/>
            <a:ext cx="8352928" cy="1477328"/>
          </a:xfrm>
          <a:prstGeom prst="rect">
            <a:avLst/>
          </a:prstGeom>
        </p:spPr>
        <p:txBody>
          <a:bodyPr wrap="square">
            <a:spAutoFit/>
          </a:bodyPr>
          <a:lstStyle/>
          <a:p>
            <a:pPr algn="just"/>
            <a:r>
              <a:rPr lang="fr-FR" smtClean="0">
                <a:latin typeface="Batang" pitchFamily="18" charset="-127"/>
                <a:ea typeface="Batang" pitchFamily="18" charset="-127"/>
              </a:rPr>
              <a:t>Les seuls éléments que j'ai en ma possession, deux petites vidéos floues en noir et blanc, ne me permettent pas d'estimer la sincérité de votre témoignagne car on ne distingue pas le visage du couple qui sort. Vous prétendez être l'homme que l'on voit à gauche mais ce monsieur porte un chapeau qui cache complètement son visage. </a:t>
            </a:r>
          </a:p>
        </p:txBody>
      </p:sp>
      <p:sp>
        <p:nvSpPr>
          <p:cNvPr id="5" name="Rectangle à coins arrondis 4"/>
          <p:cNvSpPr/>
          <p:nvPr/>
        </p:nvSpPr>
        <p:spPr>
          <a:xfrm>
            <a:off x="395536" y="260648"/>
            <a:ext cx="8280920"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smtClean="0"/>
          </a:p>
          <a:p>
            <a:pPr algn="ctr"/>
            <a:r>
              <a:rPr lang="fr-FR" smtClean="0"/>
              <a:t>Soulignez les noms et encadrez les groupes nominaux </a:t>
            </a:r>
          </a:p>
          <a:p>
            <a:pPr algn="ct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340768"/>
            <a:ext cx="8352928" cy="2677656"/>
          </a:xfrm>
          <a:prstGeom prst="rect">
            <a:avLst/>
          </a:prstGeom>
        </p:spPr>
        <p:txBody>
          <a:bodyPr wrap="square">
            <a:spAutoFit/>
          </a:bodyPr>
          <a:lstStyle/>
          <a:p>
            <a:pPr algn="just"/>
            <a:r>
              <a:rPr lang="fr-FR" sz="2400" smtClean="0">
                <a:latin typeface="Batang" pitchFamily="18" charset="-127"/>
                <a:ea typeface="Batang" pitchFamily="18" charset="-127"/>
              </a:rPr>
              <a:t>[Les seuls </a:t>
            </a:r>
            <a:r>
              <a:rPr lang="fr-FR" sz="2400" u="sng" smtClean="0">
                <a:latin typeface="Batang" pitchFamily="18" charset="-127"/>
                <a:ea typeface="Batang" pitchFamily="18" charset="-127"/>
              </a:rPr>
              <a:t>éléments</a:t>
            </a:r>
            <a:r>
              <a:rPr lang="fr-FR" sz="2400" smtClean="0">
                <a:latin typeface="Batang" pitchFamily="18" charset="-127"/>
                <a:ea typeface="Batang" pitchFamily="18" charset="-127"/>
              </a:rPr>
              <a:t> </a:t>
            </a:r>
            <a:r>
              <a:rPr lang="fr-FR" sz="2400" smtClean="0">
                <a:solidFill>
                  <a:schemeClr val="accent2">
                    <a:lumMod val="75000"/>
                  </a:schemeClr>
                </a:solidFill>
                <a:latin typeface="Batang" pitchFamily="18" charset="-127"/>
                <a:ea typeface="Batang" pitchFamily="18" charset="-127"/>
              </a:rPr>
              <a:t>{que (j‘)ai [en ma </a:t>
            </a:r>
            <a:r>
              <a:rPr lang="fr-FR" sz="2400" u="sng" smtClean="0">
                <a:solidFill>
                  <a:schemeClr val="accent2">
                    <a:lumMod val="75000"/>
                  </a:schemeClr>
                </a:solidFill>
                <a:latin typeface="Batang" pitchFamily="18" charset="-127"/>
                <a:ea typeface="Batang" pitchFamily="18" charset="-127"/>
              </a:rPr>
              <a:t>possession</a:t>
            </a:r>
            <a:r>
              <a:rPr lang="fr-FR" sz="2400" smtClean="0">
                <a:solidFill>
                  <a:schemeClr val="accent2">
                    <a:lumMod val="75000"/>
                  </a:schemeClr>
                </a:solidFill>
                <a:latin typeface="Batang" pitchFamily="18" charset="-127"/>
                <a:ea typeface="Batang" pitchFamily="18" charset="-127"/>
              </a:rPr>
              <a:t>]}</a:t>
            </a:r>
            <a:r>
              <a:rPr lang="fr-FR" sz="2400" smtClean="0">
                <a:latin typeface="Batang" pitchFamily="18" charset="-127"/>
                <a:ea typeface="Batang" pitchFamily="18" charset="-127"/>
              </a:rPr>
              <a:t>], [deux petites </a:t>
            </a:r>
            <a:r>
              <a:rPr lang="fr-FR" sz="2400" u="sng" smtClean="0">
                <a:latin typeface="Batang" pitchFamily="18" charset="-127"/>
                <a:ea typeface="Batang" pitchFamily="18" charset="-127"/>
              </a:rPr>
              <a:t>vidéos</a:t>
            </a:r>
            <a:r>
              <a:rPr lang="fr-FR" sz="2400" smtClean="0">
                <a:latin typeface="Batang" pitchFamily="18" charset="-127"/>
                <a:ea typeface="Batang" pitchFamily="18" charset="-127"/>
              </a:rPr>
              <a:t> floues (en </a:t>
            </a:r>
            <a:r>
              <a:rPr lang="fr-FR" sz="2400" u="sng" smtClean="0">
                <a:latin typeface="Batang" pitchFamily="18" charset="-127"/>
                <a:ea typeface="Batang" pitchFamily="18" charset="-127"/>
              </a:rPr>
              <a:t>noir</a:t>
            </a:r>
            <a:r>
              <a:rPr lang="fr-FR" sz="2400" smtClean="0">
                <a:latin typeface="Batang" pitchFamily="18" charset="-127"/>
                <a:ea typeface="Batang" pitchFamily="18" charset="-127"/>
              </a:rPr>
              <a:t> et </a:t>
            </a:r>
            <a:r>
              <a:rPr lang="fr-FR" sz="2400" u="sng" smtClean="0">
                <a:latin typeface="Batang" pitchFamily="18" charset="-127"/>
                <a:ea typeface="Batang" pitchFamily="18" charset="-127"/>
              </a:rPr>
              <a:t>blanc</a:t>
            </a:r>
            <a:r>
              <a:rPr lang="fr-FR" sz="2400" smtClean="0">
                <a:latin typeface="Batang" pitchFamily="18" charset="-127"/>
                <a:ea typeface="Batang" pitchFamily="18" charset="-127"/>
              </a:rPr>
              <a:t>)], ne me permettent pas {d'estimer [la </a:t>
            </a:r>
            <a:r>
              <a:rPr lang="fr-FR" sz="2400" u="sng" smtClean="0">
                <a:latin typeface="Batang" pitchFamily="18" charset="-127"/>
                <a:ea typeface="Batang" pitchFamily="18" charset="-127"/>
              </a:rPr>
              <a:t>sincérité</a:t>
            </a:r>
            <a:r>
              <a:rPr lang="fr-FR" sz="2400" smtClean="0">
                <a:latin typeface="Batang" pitchFamily="18" charset="-127"/>
                <a:ea typeface="Batang" pitchFamily="18" charset="-127"/>
              </a:rPr>
              <a:t> de votre </a:t>
            </a:r>
            <a:r>
              <a:rPr lang="fr-FR" sz="2400" u="sng" smtClean="0">
                <a:latin typeface="Batang" pitchFamily="18" charset="-127"/>
                <a:ea typeface="Batang" pitchFamily="18" charset="-127"/>
              </a:rPr>
              <a:t>témoignagne</a:t>
            </a:r>
            <a:r>
              <a:rPr lang="fr-FR" sz="2400" smtClean="0">
                <a:latin typeface="Batang" pitchFamily="18" charset="-127"/>
                <a:ea typeface="Batang" pitchFamily="18" charset="-127"/>
              </a:rPr>
              <a:t>]] car [on] ne distingue pas [le </a:t>
            </a:r>
            <a:r>
              <a:rPr lang="fr-FR" sz="2400" u="sng" smtClean="0">
                <a:latin typeface="Batang" pitchFamily="18" charset="-127"/>
                <a:ea typeface="Batang" pitchFamily="18" charset="-127"/>
              </a:rPr>
              <a:t>visage</a:t>
            </a:r>
            <a:r>
              <a:rPr lang="fr-FR" sz="2400" smtClean="0">
                <a:latin typeface="Batang" pitchFamily="18" charset="-127"/>
                <a:ea typeface="Batang" pitchFamily="18" charset="-127"/>
              </a:rPr>
              <a:t> du </a:t>
            </a:r>
            <a:r>
              <a:rPr lang="fr-FR" sz="2400" u="sng" smtClean="0">
                <a:latin typeface="Batang" pitchFamily="18" charset="-127"/>
                <a:ea typeface="Batang" pitchFamily="18" charset="-127"/>
              </a:rPr>
              <a:t>couple</a:t>
            </a:r>
            <a:r>
              <a:rPr lang="fr-FR" sz="2400" smtClean="0">
                <a:latin typeface="Batang" pitchFamily="18" charset="-127"/>
                <a:ea typeface="Batang" pitchFamily="18" charset="-127"/>
              </a:rPr>
              <a:t> </a:t>
            </a:r>
            <a:r>
              <a:rPr lang="fr-FR" sz="2400" smtClean="0">
                <a:solidFill>
                  <a:schemeClr val="accent2">
                    <a:lumMod val="75000"/>
                  </a:schemeClr>
                </a:solidFill>
                <a:latin typeface="Batang" pitchFamily="18" charset="-127"/>
                <a:ea typeface="Batang" pitchFamily="18" charset="-127"/>
              </a:rPr>
              <a:t>{qui sort}</a:t>
            </a:r>
            <a:r>
              <a:rPr lang="fr-FR" sz="2400" smtClean="0">
                <a:latin typeface="Batang" pitchFamily="18" charset="-127"/>
                <a:ea typeface="Batang" pitchFamily="18" charset="-127"/>
              </a:rPr>
              <a:t>]. Vous prétendez être l'</a:t>
            </a:r>
            <a:r>
              <a:rPr lang="fr-FR" sz="2400" u="sng" smtClean="0">
                <a:latin typeface="Batang" pitchFamily="18" charset="-127"/>
                <a:ea typeface="Batang" pitchFamily="18" charset="-127"/>
              </a:rPr>
              <a:t>homme</a:t>
            </a:r>
            <a:r>
              <a:rPr lang="fr-FR" sz="2400" smtClean="0">
                <a:latin typeface="Batang" pitchFamily="18" charset="-127"/>
                <a:ea typeface="Batang" pitchFamily="18" charset="-127"/>
              </a:rPr>
              <a:t> </a:t>
            </a:r>
            <a:r>
              <a:rPr lang="fr-FR" sz="2400" smtClean="0">
                <a:solidFill>
                  <a:schemeClr val="accent2">
                    <a:lumMod val="75000"/>
                  </a:schemeClr>
                </a:solidFill>
                <a:latin typeface="Batang" pitchFamily="18" charset="-127"/>
                <a:ea typeface="Batang" pitchFamily="18" charset="-127"/>
              </a:rPr>
              <a:t>{que l'on voit à </a:t>
            </a:r>
            <a:r>
              <a:rPr lang="fr-FR" sz="2400" u="sng" smtClean="0">
                <a:solidFill>
                  <a:schemeClr val="accent2">
                    <a:lumMod val="75000"/>
                  </a:schemeClr>
                </a:solidFill>
                <a:latin typeface="Batang" pitchFamily="18" charset="-127"/>
                <a:ea typeface="Batang" pitchFamily="18" charset="-127"/>
              </a:rPr>
              <a:t>gauche</a:t>
            </a:r>
            <a:r>
              <a:rPr lang="fr-FR" sz="2400" smtClean="0">
                <a:solidFill>
                  <a:schemeClr val="accent2">
                    <a:lumMod val="75000"/>
                  </a:schemeClr>
                </a:solidFill>
                <a:latin typeface="Batang" pitchFamily="18" charset="-127"/>
                <a:ea typeface="Batang" pitchFamily="18" charset="-127"/>
              </a:rPr>
              <a:t>}</a:t>
            </a:r>
            <a:r>
              <a:rPr lang="fr-FR" sz="2400" smtClean="0">
                <a:latin typeface="Batang" pitchFamily="18" charset="-127"/>
                <a:ea typeface="Batang" pitchFamily="18" charset="-127"/>
              </a:rPr>
              <a:t> mais ce </a:t>
            </a:r>
            <a:r>
              <a:rPr lang="fr-FR" sz="2400" u="sng" smtClean="0">
                <a:latin typeface="Batang" pitchFamily="18" charset="-127"/>
                <a:ea typeface="Batang" pitchFamily="18" charset="-127"/>
              </a:rPr>
              <a:t>monsieur</a:t>
            </a:r>
            <a:r>
              <a:rPr lang="fr-FR" sz="2400" smtClean="0">
                <a:latin typeface="Batang" pitchFamily="18" charset="-127"/>
                <a:ea typeface="Batang" pitchFamily="18" charset="-127"/>
              </a:rPr>
              <a:t> porte un </a:t>
            </a:r>
            <a:r>
              <a:rPr lang="fr-FR" sz="2400" u="sng" smtClean="0">
                <a:latin typeface="Batang" pitchFamily="18" charset="-127"/>
                <a:ea typeface="Batang" pitchFamily="18" charset="-127"/>
              </a:rPr>
              <a:t>chapeau</a:t>
            </a:r>
            <a:r>
              <a:rPr lang="fr-FR" sz="2400" smtClean="0">
                <a:latin typeface="Batang" pitchFamily="18" charset="-127"/>
                <a:ea typeface="Batang" pitchFamily="18" charset="-127"/>
              </a:rPr>
              <a:t> {qui cache complètement son </a:t>
            </a:r>
            <a:r>
              <a:rPr lang="fr-FR" sz="2400" u="sng" smtClean="0">
                <a:latin typeface="Batang" pitchFamily="18" charset="-127"/>
                <a:ea typeface="Batang" pitchFamily="18" charset="-127"/>
              </a:rPr>
              <a:t>visage</a:t>
            </a:r>
            <a:r>
              <a:rPr lang="fr-FR" sz="2400" smtClean="0">
                <a:solidFill>
                  <a:schemeClr val="accent2">
                    <a:lumMod val="75000"/>
                  </a:schemeClr>
                </a:solidFill>
                <a:latin typeface="Batang" pitchFamily="18" charset="-127"/>
                <a:ea typeface="Batang" pitchFamily="18" charset="-127"/>
              </a:rPr>
              <a:t>}</a:t>
            </a:r>
            <a:r>
              <a:rPr lang="fr-FR" sz="2400" smtClean="0">
                <a:latin typeface="Batang" pitchFamily="18" charset="-127"/>
                <a:ea typeface="Batang" pitchFamily="18" charset="-127"/>
              </a:rPr>
              <a:t>. </a:t>
            </a:r>
          </a:p>
        </p:txBody>
      </p:sp>
      <p:sp>
        <p:nvSpPr>
          <p:cNvPr id="3" name="Rectangle à coins arrondis 2"/>
          <p:cNvSpPr/>
          <p:nvPr/>
        </p:nvSpPr>
        <p:spPr>
          <a:xfrm>
            <a:off x="395536" y="260648"/>
            <a:ext cx="8280920"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smtClean="0"/>
          </a:p>
          <a:p>
            <a:pPr algn="ctr"/>
            <a:r>
              <a:rPr lang="fr-FR" smtClean="0"/>
              <a:t>Soulignez les noms et encadrez les groupes nominaux. </a:t>
            </a:r>
          </a:p>
          <a:p>
            <a:pPr algn="ctr"/>
            <a:r>
              <a:rPr lang="fr-FR" smtClean="0"/>
              <a:t>Mettez entre accolades les propositions subordonnées relatives </a:t>
            </a:r>
          </a:p>
          <a:p>
            <a:pPr algn="ctr"/>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1009</Words>
  <Application>Microsoft Office PowerPoint</Application>
  <PresentationFormat>Affichage à l'écran (4:3)</PresentationFormat>
  <Paragraphs>43</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Batang</vt:lpstr>
      <vt:lpstr>Calibri</vt:lpstr>
      <vt:lpstr>Verdana</vt:lpstr>
      <vt:lpstr>Thème Office</vt:lpstr>
      <vt:lpstr>Le groupe nominal étendu</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Education Nationale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groupe nominal</dc:title>
  <dc:creator>jean.petit</dc:creator>
  <cp:lastModifiedBy>College les Pins</cp:lastModifiedBy>
  <cp:revision>41</cp:revision>
  <dcterms:created xsi:type="dcterms:W3CDTF">2017-03-06T09:11:06Z</dcterms:created>
  <dcterms:modified xsi:type="dcterms:W3CDTF">2021-07-12T00:28:28Z</dcterms:modified>
</cp:coreProperties>
</file>